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nton" charset="1" panose="00000500000000000000"/>
      <p:regular r:id="rId17"/>
    </p:embeddedFont>
    <p:embeddedFont>
      <p:font typeface="Montserrat Semi-Bold" charset="1" panose="00000700000000000000"/>
      <p:regular r:id="rId18"/>
    </p:embeddedFont>
    <p:embeddedFont>
      <p:font typeface="Montserrat Bold" charset="1" panose="00000800000000000000"/>
      <p:regular r:id="rId19"/>
    </p:embeddedFont>
    <p:embeddedFont>
      <p:font typeface="Montserrat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jpeg" Type="http://schemas.openxmlformats.org/officeDocument/2006/relationships/image"/><Relationship Id="rId7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9.jpe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7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5.jpeg" Type="http://schemas.openxmlformats.org/officeDocument/2006/relationships/image"/><Relationship Id="rId5" Target="../media/image26.jpeg" Type="http://schemas.openxmlformats.org/officeDocument/2006/relationships/image"/><Relationship Id="rId6" Target="../media/image27.jpeg" Type="http://schemas.openxmlformats.org/officeDocument/2006/relationships/image"/><Relationship Id="rId7" Target="../media/image28.jpeg" Type="http://schemas.openxmlformats.org/officeDocument/2006/relationships/image"/><Relationship Id="rId8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68415" y="5898495"/>
            <a:ext cx="9817949" cy="8496989"/>
          </a:xfrm>
          <a:custGeom>
            <a:avLst/>
            <a:gdLst/>
            <a:ahLst/>
            <a:cxnLst/>
            <a:rect r="r" b="b" t="t" l="l"/>
            <a:pathLst>
              <a:path h="8496989" w="9817949">
                <a:moveTo>
                  <a:pt x="0" y="0"/>
                </a:moveTo>
                <a:lnTo>
                  <a:pt x="9817949" y="0"/>
                </a:lnTo>
                <a:lnTo>
                  <a:pt x="9817949" y="8496989"/>
                </a:lnTo>
                <a:lnTo>
                  <a:pt x="0" y="8496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19532" y="-484511"/>
            <a:ext cx="9817949" cy="8496989"/>
          </a:xfrm>
          <a:custGeom>
            <a:avLst/>
            <a:gdLst/>
            <a:ahLst/>
            <a:cxnLst/>
            <a:rect r="r" b="b" t="t" l="l"/>
            <a:pathLst>
              <a:path h="8496989" w="9817949">
                <a:moveTo>
                  <a:pt x="0" y="0"/>
                </a:moveTo>
                <a:lnTo>
                  <a:pt x="9817949" y="0"/>
                </a:lnTo>
                <a:lnTo>
                  <a:pt x="9817949" y="8496989"/>
                </a:lnTo>
                <a:lnTo>
                  <a:pt x="0" y="8496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34437" y="1809980"/>
            <a:ext cx="9404351" cy="8477020"/>
          </a:xfrm>
          <a:custGeom>
            <a:avLst/>
            <a:gdLst/>
            <a:ahLst/>
            <a:cxnLst/>
            <a:rect r="r" b="b" t="t" l="l"/>
            <a:pathLst>
              <a:path h="8477020" w="9404351">
                <a:moveTo>
                  <a:pt x="0" y="0"/>
                </a:moveTo>
                <a:lnTo>
                  <a:pt x="9404351" y="0"/>
                </a:lnTo>
                <a:lnTo>
                  <a:pt x="9404351" y="8477020"/>
                </a:lnTo>
                <a:lnTo>
                  <a:pt x="0" y="8477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8122" y="7328422"/>
            <a:ext cx="4487569" cy="4114800"/>
          </a:xfrm>
          <a:custGeom>
            <a:avLst/>
            <a:gdLst/>
            <a:ahLst/>
            <a:cxnLst/>
            <a:rect r="r" b="b" t="t" l="l"/>
            <a:pathLst>
              <a:path h="4114800" w="4487569">
                <a:moveTo>
                  <a:pt x="0" y="0"/>
                </a:moveTo>
                <a:lnTo>
                  <a:pt x="4487569" y="0"/>
                </a:lnTo>
                <a:lnTo>
                  <a:pt x="44875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5025" y="0"/>
            <a:ext cx="2187449" cy="2177551"/>
          </a:xfrm>
          <a:custGeom>
            <a:avLst/>
            <a:gdLst/>
            <a:ahLst/>
            <a:cxnLst/>
            <a:rect r="r" b="b" t="t" l="l"/>
            <a:pathLst>
              <a:path h="2177551" w="2187449">
                <a:moveTo>
                  <a:pt x="0" y="0"/>
                </a:moveTo>
                <a:lnTo>
                  <a:pt x="2187450" y="0"/>
                </a:lnTo>
                <a:lnTo>
                  <a:pt x="2187450" y="2177551"/>
                </a:lnTo>
                <a:lnTo>
                  <a:pt x="0" y="21775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8122" y="2879864"/>
            <a:ext cx="9781410" cy="195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70"/>
              </a:lnSpc>
              <a:spcBef>
                <a:spcPct val="0"/>
              </a:spcBef>
            </a:pPr>
            <a:r>
              <a:rPr lang="en-US" sz="14217">
                <a:solidFill>
                  <a:srgbClr val="44333F"/>
                </a:solidFill>
                <a:latin typeface="Anton"/>
                <a:ea typeface="Anton"/>
                <a:cs typeface="Anton"/>
                <a:sym typeface="Anton"/>
              </a:rPr>
              <a:t>SUSTAIN INDIA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8122" y="5324379"/>
            <a:ext cx="6971765" cy="432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6"/>
              </a:lnSpc>
            </a:pPr>
            <a:r>
              <a:rPr lang="en-US" sz="2666" b="true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Gamifying India’s path to sustainability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70644" y="1179698"/>
            <a:ext cx="1375384" cy="282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b="true" sz="20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Page 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87688" y="9757946"/>
            <a:ext cx="6293498" cy="389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366" b="true">
                <a:solidFill>
                  <a:srgbClr val="44333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India 2030: A Greener Future Awaits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19189" y="3482048"/>
            <a:ext cx="10681218" cy="8564395"/>
          </a:xfrm>
          <a:custGeom>
            <a:avLst/>
            <a:gdLst/>
            <a:ahLst/>
            <a:cxnLst/>
            <a:rect r="r" b="b" t="t" l="l"/>
            <a:pathLst>
              <a:path h="8564395" w="10681218">
                <a:moveTo>
                  <a:pt x="0" y="0"/>
                </a:moveTo>
                <a:lnTo>
                  <a:pt x="10681218" y="0"/>
                </a:lnTo>
                <a:lnTo>
                  <a:pt x="10681218" y="8564395"/>
                </a:lnTo>
                <a:lnTo>
                  <a:pt x="0" y="856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14307405" y="7188064"/>
            <a:ext cx="10681218" cy="8564395"/>
          </a:xfrm>
          <a:custGeom>
            <a:avLst/>
            <a:gdLst/>
            <a:ahLst/>
            <a:cxnLst/>
            <a:rect r="r" b="b" t="t" l="l"/>
            <a:pathLst>
              <a:path h="8564395" w="10681218">
                <a:moveTo>
                  <a:pt x="0" y="0"/>
                </a:moveTo>
                <a:lnTo>
                  <a:pt x="10681219" y="0"/>
                </a:lnTo>
                <a:lnTo>
                  <a:pt x="10681219" y="8564395"/>
                </a:lnTo>
                <a:lnTo>
                  <a:pt x="0" y="856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6471" y="2053325"/>
            <a:ext cx="6876663" cy="6764136"/>
          </a:xfrm>
          <a:custGeom>
            <a:avLst/>
            <a:gdLst/>
            <a:ahLst/>
            <a:cxnLst/>
            <a:rect r="r" b="b" t="t" l="l"/>
            <a:pathLst>
              <a:path h="6764136" w="6876663">
                <a:moveTo>
                  <a:pt x="0" y="0"/>
                </a:moveTo>
                <a:lnTo>
                  <a:pt x="6876662" y="0"/>
                </a:lnTo>
                <a:lnTo>
                  <a:pt x="6876662" y="6764136"/>
                </a:lnTo>
                <a:lnTo>
                  <a:pt x="0" y="6764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170644" y="1179698"/>
            <a:ext cx="1375384" cy="28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b="true" sz="20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Page 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79483" y="2867015"/>
            <a:ext cx="5567971" cy="1353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1"/>
              </a:lnSpc>
              <a:spcBef>
                <a:spcPct val="0"/>
              </a:spcBef>
            </a:pPr>
            <a:r>
              <a:rPr lang="en-US" sz="9718">
                <a:solidFill>
                  <a:srgbClr val="44333F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65025" y="0"/>
            <a:ext cx="2187449" cy="2177551"/>
          </a:xfrm>
          <a:custGeom>
            <a:avLst/>
            <a:gdLst/>
            <a:ahLst/>
            <a:cxnLst/>
            <a:rect r="r" b="b" t="t" l="l"/>
            <a:pathLst>
              <a:path h="2177551" w="2187449">
                <a:moveTo>
                  <a:pt x="0" y="0"/>
                </a:moveTo>
                <a:lnTo>
                  <a:pt x="2187450" y="0"/>
                </a:lnTo>
                <a:lnTo>
                  <a:pt x="2187450" y="2177551"/>
                </a:lnTo>
                <a:lnTo>
                  <a:pt x="0" y="2177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133303" y="5343920"/>
            <a:ext cx="6725033" cy="1257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7"/>
              </a:lnSpc>
              <a:spcBef>
                <a:spcPct val="0"/>
              </a:spcBef>
            </a:pPr>
            <a:r>
              <a:rPr lang="en-US" b="true" sz="3148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Together, we can make India greener — one point at a time.”</a:t>
            </a:r>
          </a:p>
          <a:p>
            <a:pPr algn="ctr">
              <a:lnSpc>
                <a:spcPts val="3337"/>
              </a:lnSpc>
              <a:spcBef>
                <a:spcPct val="0"/>
              </a:spcBef>
            </a:pPr>
            <a:r>
              <a:rPr lang="en-US" b="true" sz="3148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Call to Action: Join the Mission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84420" y="3017982"/>
            <a:ext cx="10681218" cy="8564395"/>
          </a:xfrm>
          <a:custGeom>
            <a:avLst/>
            <a:gdLst/>
            <a:ahLst/>
            <a:cxnLst/>
            <a:rect r="r" b="b" t="t" l="l"/>
            <a:pathLst>
              <a:path h="8564395" w="10681218">
                <a:moveTo>
                  <a:pt x="0" y="0"/>
                </a:moveTo>
                <a:lnTo>
                  <a:pt x="10681219" y="0"/>
                </a:lnTo>
                <a:lnTo>
                  <a:pt x="10681219" y="8564395"/>
                </a:lnTo>
                <a:lnTo>
                  <a:pt x="0" y="856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8691" y="1584842"/>
            <a:ext cx="10681218" cy="8564395"/>
          </a:xfrm>
          <a:custGeom>
            <a:avLst/>
            <a:gdLst/>
            <a:ahLst/>
            <a:cxnLst/>
            <a:rect r="r" b="b" t="t" l="l"/>
            <a:pathLst>
              <a:path h="8564395" w="10681218">
                <a:moveTo>
                  <a:pt x="0" y="0"/>
                </a:moveTo>
                <a:lnTo>
                  <a:pt x="10681218" y="0"/>
                </a:lnTo>
                <a:lnTo>
                  <a:pt x="10681218" y="8564395"/>
                </a:lnTo>
                <a:lnTo>
                  <a:pt x="0" y="856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57403" y="4030286"/>
            <a:ext cx="12870024" cy="305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66"/>
              </a:lnSpc>
              <a:spcBef>
                <a:spcPct val="0"/>
              </a:spcBef>
            </a:pPr>
            <a:r>
              <a:rPr lang="en-US" sz="22138">
                <a:solidFill>
                  <a:srgbClr val="44333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712042" y="718662"/>
            <a:ext cx="2312381" cy="2694512"/>
          </a:xfrm>
          <a:custGeom>
            <a:avLst/>
            <a:gdLst/>
            <a:ahLst/>
            <a:cxnLst/>
            <a:rect r="r" b="b" t="t" l="l"/>
            <a:pathLst>
              <a:path h="2694512" w="2312381">
                <a:moveTo>
                  <a:pt x="0" y="0"/>
                </a:moveTo>
                <a:lnTo>
                  <a:pt x="2312382" y="0"/>
                </a:lnTo>
                <a:lnTo>
                  <a:pt x="2312382" y="2694512"/>
                </a:lnTo>
                <a:lnTo>
                  <a:pt x="0" y="2694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70644" y="1179698"/>
            <a:ext cx="1375384" cy="28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b="true" sz="20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Page 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12703" y="7271604"/>
            <a:ext cx="6062594" cy="1525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1"/>
              </a:lnSpc>
            </a:pPr>
            <a:r>
              <a:rPr lang="en-US" b="true" sz="23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Together, we can create a greener and more sustainable future. Thank you for your commitment to protecting our planet.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65025" y="0"/>
            <a:ext cx="2187449" cy="2177551"/>
          </a:xfrm>
          <a:custGeom>
            <a:avLst/>
            <a:gdLst/>
            <a:ahLst/>
            <a:cxnLst/>
            <a:rect r="r" b="b" t="t" l="l"/>
            <a:pathLst>
              <a:path h="2177551" w="2187449">
                <a:moveTo>
                  <a:pt x="0" y="0"/>
                </a:moveTo>
                <a:lnTo>
                  <a:pt x="2187450" y="0"/>
                </a:lnTo>
                <a:lnTo>
                  <a:pt x="2187450" y="2177551"/>
                </a:lnTo>
                <a:lnTo>
                  <a:pt x="0" y="2177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63534">
            <a:off x="14315950" y="4976102"/>
            <a:ext cx="10681218" cy="8564395"/>
          </a:xfrm>
          <a:custGeom>
            <a:avLst/>
            <a:gdLst/>
            <a:ahLst/>
            <a:cxnLst/>
            <a:rect r="r" b="b" t="t" l="l"/>
            <a:pathLst>
              <a:path h="8564395" w="10681218">
                <a:moveTo>
                  <a:pt x="0" y="0"/>
                </a:moveTo>
                <a:lnTo>
                  <a:pt x="10681218" y="0"/>
                </a:lnTo>
                <a:lnTo>
                  <a:pt x="10681218" y="8564396"/>
                </a:lnTo>
                <a:lnTo>
                  <a:pt x="0" y="8564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340609" y="4164488"/>
            <a:ext cx="10681218" cy="8564395"/>
          </a:xfrm>
          <a:custGeom>
            <a:avLst/>
            <a:gdLst/>
            <a:ahLst/>
            <a:cxnLst/>
            <a:rect r="r" b="b" t="t" l="l"/>
            <a:pathLst>
              <a:path h="8564395" w="10681218">
                <a:moveTo>
                  <a:pt x="0" y="0"/>
                </a:moveTo>
                <a:lnTo>
                  <a:pt x="10681218" y="0"/>
                </a:lnTo>
                <a:lnTo>
                  <a:pt x="10681218" y="8564395"/>
                </a:lnTo>
                <a:lnTo>
                  <a:pt x="0" y="856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78484" y="7070811"/>
            <a:ext cx="2109645" cy="3005970"/>
          </a:xfrm>
          <a:custGeom>
            <a:avLst/>
            <a:gdLst/>
            <a:ahLst/>
            <a:cxnLst/>
            <a:rect r="r" b="b" t="t" l="l"/>
            <a:pathLst>
              <a:path h="3005970" w="2109645">
                <a:moveTo>
                  <a:pt x="0" y="0"/>
                </a:moveTo>
                <a:lnTo>
                  <a:pt x="2109645" y="0"/>
                </a:lnTo>
                <a:lnTo>
                  <a:pt x="2109645" y="3005970"/>
                </a:lnTo>
                <a:lnTo>
                  <a:pt x="0" y="300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88373" y="2088762"/>
            <a:ext cx="9511254" cy="89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4"/>
              </a:lnSpc>
              <a:spcBef>
                <a:spcPct val="0"/>
              </a:spcBef>
            </a:pPr>
            <a:r>
              <a:rPr lang="en-US" sz="6372">
                <a:solidFill>
                  <a:srgbClr val="44333F"/>
                </a:solidFill>
                <a:latin typeface="Anton"/>
                <a:ea typeface="Anton"/>
                <a:cs typeface="Anton"/>
                <a:sym typeface="Anton"/>
              </a:rPr>
              <a:t>THE PROBLEM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565970" y="7070811"/>
            <a:ext cx="2109645" cy="3005970"/>
          </a:xfrm>
          <a:custGeom>
            <a:avLst/>
            <a:gdLst/>
            <a:ahLst/>
            <a:cxnLst/>
            <a:rect r="r" b="b" t="t" l="l"/>
            <a:pathLst>
              <a:path h="3005970" w="2109645">
                <a:moveTo>
                  <a:pt x="0" y="0"/>
                </a:moveTo>
                <a:lnTo>
                  <a:pt x="2109644" y="0"/>
                </a:lnTo>
                <a:lnTo>
                  <a:pt x="2109644" y="3005970"/>
                </a:lnTo>
                <a:lnTo>
                  <a:pt x="0" y="300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170644" y="1179698"/>
            <a:ext cx="1375384" cy="282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b="true" sz="20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Page 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66300" y="3761118"/>
            <a:ext cx="13254492" cy="180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3359" b="true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Main Challenges:</a:t>
            </a:r>
          </a:p>
          <a:p>
            <a:pPr algn="ctr" marL="725422" indent="-362711" lvl="1">
              <a:lnSpc>
                <a:spcPts val="3561"/>
              </a:lnSpc>
              <a:buFont typeface="Arial"/>
              <a:buChar char="•"/>
            </a:pPr>
            <a:r>
              <a:rPr lang="en-US" sz="3359">
                <a:solidFill>
                  <a:srgbClr val="44333F"/>
                </a:solidFill>
                <a:latin typeface="Montserrat"/>
                <a:ea typeface="Montserrat"/>
                <a:cs typeface="Montserrat"/>
                <a:sym typeface="Montserrat"/>
              </a:rPr>
              <a:t>25%+ water lost annually to inefficient far</a:t>
            </a:r>
            <a:r>
              <a:rPr lang="en-US" sz="3359">
                <a:solidFill>
                  <a:srgbClr val="44333F"/>
                </a:solidFill>
                <a:latin typeface="Montserrat"/>
                <a:ea typeface="Montserrat"/>
                <a:cs typeface="Montserrat"/>
                <a:sym typeface="Montserrat"/>
              </a:rPr>
              <a:t>ming </a:t>
            </a:r>
          </a:p>
          <a:p>
            <a:pPr algn="ctr" marL="725422" indent="-362711" lvl="1">
              <a:lnSpc>
                <a:spcPts val="3561"/>
              </a:lnSpc>
              <a:buFont typeface="Arial"/>
              <a:buChar char="•"/>
            </a:pPr>
            <a:r>
              <a:rPr lang="en-US" sz="3359">
                <a:solidFill>
                  <a:srgbClr val="44333F"/>
                </a:solidFill>
                <a:latin typeface="Montserrat"/>
                <a:ea typeface="Montserrat"/>
                <a:cs typeface="Montserrat"/>
                <a:sym typeface="Montserrat"/>
              </a:rPr>
              <a:t>Rising carbon emissions with low personal accountability </a:t>
            </a:r>
          </a:p>
          <a:p>
            <a:pPr algn="ctr" marL="725422" indent="-362711" lvl="1">
              <a:lnSpc>
                <a:spcPts val="3561"/>
              </a:lnSpc>
              <a:spcBef>
                <a:spcPct val="0"/>
              </a:spcBef>
              <a:buFont typeface="Arial"/>
              <a:buChar char="•"/>
            </a:pPr>
            <a:r>
              <a:rPr lang="en-US" sz="3359">
                <a:solidFill>
                  <a:srgbClr val="44333F"/>
                </a:solidFill>
                <a:latin typeface="Montserrat"/>
                <a:ea typeface="Montserrat"/>
                <a:cs typeface="Montserrat"/>
                <a:sym typeface="Montserrat"/>
              </a:rPr>
              <a:t>Sustainability programs = low engagement, limited reach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591099" y="8067028"/>
            <a:ext cx="2643178" cy="2382543"/>
          </a:xfrm>
          <a:custGeom>
            <a:avLst/>
            <a:gdLst/>
            <a:ahLst/>
            <a:cxnLst/>
            <a:rect r="r" b="b" t="t" l="l"/>
            <a:pathLst>
              <a:path h="2382543" w="2643178">
                <a:moveTo>
                  <a:pt x="0" y="0"/>
                </a:moveTo>
                <a:lnTo>
                  <a:pt x="2643178" y="0"/>
                </a:lnTo>
                <a:lnTo>
                  <a:pt x="2643178" y="2382544"/>
                </a:lnTo>
                <a:lnTo>
                  <a:pt x="0" y="23825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65025" y="0"/>
            <a:ext cx="2187449" cy="2177551"/>
          </a:xfrm>
          <a:custGeom>
            <a:avLst/>
            <a:gdLst/>
            <a:ahLst/>
            <a:cxnLst/>
            <a:rect r="r" b="b" t="t" l="l"/>
            <a:pathLst>
              <a:path h="2177551" w="2187449">
                <a:moveTo>
                  <a:pt x="0" y="0"/>
                </a:moveTo>
                <a:lnTo>
                  <a:pt x="2187450" y="0"/>
                </a:lnTo>
                <a:lnTo>
                  <a:pt x="2187450" y="2177551"/>
                </a:lnTo>
                <a:lnTo>
                  <a:pt x="0" y="21775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37510" y="6105656"/>
            <a:ext cx="14612981" cy="47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  <a:spcBef>
                <a:spcPct val="0"/>
              </a:spcBef>
            </a:pPr>
            <a:r>
              <a:rPr lang="en-US" b="true" sz="3457">
                <a:solidFill>
                  <a:srgbClr val="44333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 2030, India’s water demand will be 2× the available supply.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38828" y="2973605"/>
            <a:ext cx="10681218" cy="8564395"/>
          </a:xfrm>
          <a:custGeom>
            <a:avLst/>
            <a:gdLst/>
            <a:ahLst/>
            <a:cxnLst/>
            <a:rect r="r" b="b" t="t" l="l"/>
            <a:pathLst>
              <a:path h="8564395" w="10681218">
                <a:moveTo>
                  <a:pt x="0" y="0"/>
                </a:moveTo>
                <a:lnTo>
                  <a:pt x="10681219" y="0"/>
                </a:lnTo>
                <a:lnTo>
                  <a:pt x="10681219" y="8564395"/>
                </a:lnTo>
                <a:lnTo>
                  <a:pt x="0" y="856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14545738" y="-5943049"/>
            <a:ext cx="10681218" cy="8564395"/>
          </a:xfrm>
          <a:custGeom>
            <a:avLst/>
            <a:gdLst/>
            <a:ahLst/>
            <a:cxnLst/>
            <a:rect r="r" b="b" t="t" l="l"/>
            <a:pathLst>
              <a:path h="8564395" w="10681218">
                <a:moveTo>
                  <a:pt x="0" y="0"/>
                </a:moveTo>
                <a:lnTo>
                  <a:pt x="10681218" y="0"/>
                </a:lnTo>
                <a:lnTo>
                  <a:pt x="10681218" y="8564395"/>
                </a:lnTo>
                <a:lnTo>
                  <a:pt x="0" y="856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17080" y="3636626"/>
            <a:ext cx="3818112" cy="5343413"/>
          </a:xfrm>
          <a:custGeom>
            <a:avLst/>
            <a:gdLst/>
            <a:ahLst/>
            <a:cxnLst/>
            <a:rect r="r" b="b" t="t" l="l"/>
            <a:pathLst>
              <a:path h="5343413" w="3818112">
                <a:moveTo>
                  <a:pt x="0" y="0"/>
                </a:moveTo>
                <a:lnTo>
                  <a:pt x="3818112" y="0"/>
                </a:lnTo>
                <a:lnTo>
                  <a:pt x="3818112" y="5343414"/>
                </a:lnTo>
                <a:lnTo>
                  <a:pt x="0" y="5343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07838" y="4935420"/>
            <a:ext cx="4322880" cy="4322880"/>
            <a:chOff x="0" y="0"/>
            <a:chExt cx="14840029" cy="148400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10788" t="0" r="-6619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617954" y="1255898"/>
            <a:ext cx="5052092" cy="109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5"/>
              </a:lnSpc>
              <a:spcBef>
                <a:spcPct val="0"/>
              </a:spcBef>
            </a:pPr>
            <a:r>
              <a:rPr lang="en-US" sz="7958">
                <a:solidFill>
                  <a:srgbClr val="44333F"/>
                </a:solidFill>
                <a:latin typeface="Anton"/>
                <a:ea typeface="Anton"/>
                <a:cs typeface="Anton"/>
                <a:sym typeface="Anton"/>
              </a:rPr>
              <a:t>THE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70644" y="1179698"/>
            <a:ext cx="1375384" cy="282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b="true" sz="20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Page 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66509" y="5172075"/>
            <a:ext cx="8322789" cy="354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7"/>
              </a:lnSpc>
              <a:spcBef>
                <a:spcPct val="0"/>
              </a:spcBef>
            </a:pPr>
            <a:r>
              <a:rPr lang="en-US" b="true" sz="26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Our solution is SustainIndia — a single app that combines AI, live data, and gamification to create a nationwide movement. F</a:t>
            </a:r>
            <a:r>
              <a:rPr lang="en-US" b="true" sz="26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armers can optimize water and fertilizer usage with Krishi AI. Citizens can track and lower their carbon footprint with EcoMeter. A national leaderboard sparks friendly competition between states. And our reward system turns sustainability into something you want to keep doing.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65025" y="0"/>
            <a:ext cx="2187449" cy="2177551"/>
          </a:xfrm>
          <a:custGeom>
            <a:avLst/>
            <a:gdLst/>
            <a:ahLst/>
            <a:cxnLst/>
            <a:rect r="r" b="b" t="t" l="l"/>
            <a:pathLst>
              <a:path h="2177551" w="2187449">
                <a:moveTo>
                  <a:pt x="0" y="0"/>
                </a:moveTo>
                <a:lnTo>
                  <a:pt x="2187450" y="0"/>
                </a:lnTo>
                <a:lnTo>
                  <a:pt x="2187450" y="2177551"/>
                </a:lnTo>
                <a:lnTo>
                  <a:pt x="0" y="21775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68667" y="2524518"/>
            <a:ext cx="12950666" cy="30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3"/>
              </a:lnSpc>
              <a:spcBef>
                <a:spcPct val="0"/>
              </a:spcBef>
            </a:pPr>
            <a:r>
              <a:rPr lang="en-US" b="true" sz="22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 gamified national platform that makes sustainability fun, measurable, and rewarding.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55527" y="-5924149"/>
            <a:ext cx="10681218" cy="8564395"/>
          </a:xfrm>
          <a:custGeom>
            <a:avLst/>
            <a:gdLst/>
            <a:ahLst/>
            <a:cxnLst/>
            <a:rect r="r" b="b" t="t" l="l"/>
            <a:pathLst>
              <a:path h="8564395" w="10681218">
                <a:moveTo>
                  <a:pt x="0" y="0"/>
                </a:moveTo>
                <a:lnTo>
                  <a:pt x="10681218" y="0"/>
                </a:lnTo>
                <a:lnTo>
                  <a:pt x="10681218" y="8564395"/>
                </a:lnTo>
                <a:lnTo>
                  <a:pt x="0" y="856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13969439" y="4976102"/>
            <a:ext cx="10681218" cy="8564395"/>
          </a:xfrm>
          <a:custGeom>
            <a:avLst/>
            <a:gdLst/>
            <a:ahLst/>
            <a:cxnLst/>
            <a:rect r="r" b="b" t="t" l="l"/>
            <a:pathLst>
              <a:path h="8564395" w="10681218">
                <a:moveTo>
                  <a:pt x="0" y="0"/>
                </a:moveTo>
                <a:lnTo>
                  <a:pt x="10681218" y="0"/>
                </a:lnTo>
                <a:lnTo>
                  <a:pt x="10681218" y="8564396"/>
                </a:lnTo>
                <a:lnTo>
                  <a:pt x="0" y="8564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48440" y="8066134"/>
            <a:ext cx="2643178" cy="2382543"/>
          </a:xfrm>
          <a:custGeom>
            <a:avLst/>
            <a:gdLst/>
            <a:ahLst/>
            <a:cxnLst/>
            <a:rect r="r" b="b" t="t" l="l"/>
            <a:pathLst>
              <a:path h="2382543" w="2643178">
                <a:moveTo>
                  <a:pt x="0" y="0"/>
                </a:moveTo>
                <a:lnTo>
                  <a:pt x="2643178" y="0"/>
                </a:lnTo>
                <a:lnTo>
                  <a:pt x="2643178" y="2382543"/>
                </a:lnTo>
                <a:lnTo>
                  <a:pt x="0" y="23825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03494" y="2426068"/>
            <a:ext cx="11090635" cy="110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7"/>
              </a:lnSpc>
              <a:spcBef>
                <a:spcPct val="0"/>
              </a:spcBef>
            </a:pPr>
            <a:r>
              <a:rPr lang="en-US" sz="8035">
                <a:solidFill>
                  <a:srgbClr val="44333F"/>
                </a:solidFill>
                <a:latin typeface="Anton"/>
                <a:ea typeface="Anton"/>
                <a:cs typeface="Anton"/>
                <a:sym typeface="Anton"/>
              </a:rPr>
              <a:t>HOW IT WORKS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170644" y="1179698"/>
            <a:ext cx="1375384" cy="282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b="true" sz="20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Page 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22425" y="4553062"/>
            <a:ext cx="3336446" cy="124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2"/>
              </a:lnSpc>
              <a:spcBef>
                <a:spcPct val="0"/>
              </a:spcBef>
            </a:pPr>
            <a:r>
              <a:rPr lang="en-US" b="true" sz="4672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Join &amp; log activities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91594" y="4639431"/>
            <a:ext cx="964822" cy="964822"/>
            <a:chOff x="0" y="0"/>
            <a:chExt cx="1286430" cy="128643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86430" cy="128643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CCB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41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491089" y="410389"/>
              <a:ext cx="530454" cy="503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80"/>
                </a:lnSpc>
                <a:spcBef>
                  <a:spcPct val="0"/>
                </a:spcBef>
              </a:pPr>
              <a:r>
                <a:rPr lang="en-US" b="true" sz="2717">
                  <a:solidFill>
                    <a:srgbClr val="44333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46289" y="6771211"/>
            <a:ext cx="964822" cy="964822"/>
            <a:chOff x="0" y="0"/>
            <a:chExt cx="1286430" cy="128643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286430" cy="1286430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CCB9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41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41543" y="347258"/>
              <a:ext cx="530454" cy="503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80"/>
                </a:lnSpc>
                <a:spcBef>
                  <a:spcPct val="0"/>
                </a:spcBef>
              </a:pPr>
              <a:r>
                <a:rPr lang="en-US" b="true" sz="2717">
                  <a:solidFill>
                    <a:srgbClr val="44333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2.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1251" y="4473334"/>
            <a:ext cx="964822" cy="964822"/>
            <a:chOff x="0" y="0"/>
            <a:chExt cx="1286430" cy="128643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286430" cy="1286430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CCB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41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497438" y="410389"/>
              <a:ext cx="530454" cy="503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80"/>
                </a:lnSpc>
                <a:spcBef>
                  <a:spcPct val="0"/>
                </a:spcBef>
              </a:pPr>
              <a:r>
                <a:rPr lang="en-US" b="true" sz="2717">
                  <a:solidFill>
                    <a:srgbClr val="44333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3.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122425" y="6653096"/>
            <a:ext cx="5113433" cy="1267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6"/>
              </a:lnSpc>
            </a:pPr>
            <a:r>
              <a:rPr lang="en-US" sz="4670" b="true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AI recommends improvements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03249" y="4352253"/>
            <a:ext cx="4981758" cy="127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  <a:spcBef>
                <a:spcPct val="0"/>
              </a:spcBef>
            </a:pPr>
            <a:r>
              <a:rPr lang="en-US" b="true" sz="4670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Earn EcoPoints for actions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-65025" y="0"/>
            <a:ext cx="2187449" cy="2177551"/>
          </a:xfrm>
          <a:custGeom>
            <a:avLst/>
            <a:gdLst/>
            <a:ahLst/>
            <a:cxnLst/>
            <a:rect r="r" b="b" t="t" l="l"/>
            <a:pathLst>
              <a:path h="2177551" w="2187449">
                <a:moveTo>
                  <a:pt x="0" y="0"/>
                </a:moveTo>
                <a:lnTo>
                  <a:pt x="2187450" y="0"/>
                </a:lnTo>
                <a:lnTo>
                  <a:pt x="2187450" y="2177551"/>
                </a:lnTo>
                <a:lnTo>
                  <a:pt x="0" y="2177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0281251" y="6771211"/>
            <a:ext cx="964822" cy="964822"/>
            <a:chOff x="0" y="0"/>
            <a:chExt cx="1286430" cy="1286430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286430" cy="1286430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CCB9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41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441543" y="347258"/>
              <a:ext cx="530454" cy="503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80"/>
                </a:lnSpc>
                <a:spcBef>
                  <a:spcPct val="0"/>
                </a:spcBef>
              </a:pPr>
              <a:r>
                <a:rPr lang="en-US" b="true" sz="2717">
                  <a:solidFill>
                    <a:srgbClr val="44333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4.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2003249" y="6445061"/>
            <a:ext cx="5224269" cy="190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  <a:spcBef>
                <a:spcPct val="0"/>
              </a:spcBef>
            </a:pPr>
            <a:r>
              <a:rPr lang="en-US" b="true" sz="4670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Compete on leaderboards &amp; challenges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19189" y="3482048"/>
            <a:ext cx="10681218" cy="8564395"/>
          </a:xfrm>
          <a:custGeom>
            <a:avLst/>
            <a:gdLst/>
            <a:ahLst/>
            <a:cxnLst/>
            <a:rect r="r" b="b" t="t" l="l"/>
            <a:pathLst>
              <a:path h="8564395" w="10681218">
                <a:moveTo>
                  <a:pt x="0" y="0"/>
                </a:moveTo>
                <a:lnTo>
                  <a:pt x="10681218" y="0"/>
                </a:lnTo>
                <a:lnTo>
                  <a:pt x="10681218" y="8564395"/>
                </a:lnTo>
                <a:lnTo>
                  <a:pt x="0" y="856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14307405" y="7188064"/>
            <a:ext cx="10681218" cy="8564395"/>
          </a:xfrm>
          <a:custGeom>
            <a:avLst/>
            <a:gdLst/>
            <a:ahLst/>
            <a:cxnLst/>
            <a:rect r="r" b="b" t="t" l="l"/>
            <a:pathLst>
              <a:path h="8564395" w="10681218">
                <a:moveTo>
                  <a:pt x="0" y="0"/>
                </a:moveTo>
                <a:lnTo>
                  <a:pt x="10681219" y="0"/>
                </a:lnTo>
                <a:lnTo>
                  <a:pt x="10681219" y="8564395"/>
                </a:lnTo>
                <a:lnTo>
                  <a:pt x="0" y="856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62230" y="2672990"/>
            <a:ext cx="5844965" cy="6782132"/>
          </a:xfrm>
          <a:custGeom>
            <a:avLst/>
            <a:gdLst/>
            <a:ahLst/>
            <a:cxnLst/>
            <a:rect r="r" b="b" t="t" l="l"/>
            <a:pathLst>
              <a:path h="6782132" w="5844965">
                <a:moveTo>
                  <a:pt x="0" y="0"/>
                </a:moveTo>
                <a:lnTo>
                  <a:pt x="5844965" y="0"/>
                </a:lnTo>
                <a:lnTo>
                  <a:pt x="5844965" y="6782132"/>
                </a:lnTo>
                <a:lnTo>
                  <a:pt x="0" y="6782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170644" y="1179698"/>
            <a:ext cx="1375384" cy="282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b="true" sz="20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Page 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18029" y="2643630"/>
            <a:ext cx="7841271" cy="1040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9"/>
              </a:lnSpc>
              <a:spcBef>
                <a:spcPct val="0"/>
              </a:spcBef>
            </a:pPr>
            <a:r>
              <a:rPr lang="en-US" sz="7518">
                <a:solidFill>
                  <a:srgbClr val="44333F"/>
                </a:solidFill>
                <a:latin typeface="Anton"/>
                <a:ea typeface="Anton"/>
                <a:cs typeface="Anton"/>
                <a:sym typeface="Anton"/>
              </a:rPr>
              <a:t>KEY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06857" y="4713535"/>
            <a:ext cx="8873611" cy="395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3396" indent="-351698" lvl="1">
              <a:lnSpc>
                <a:spcPts val="3453"/>
              </a:lnSpc>
              <a:buFont typeface="Arial"/>
              <a:buChar char="•"/>
            </a:pPr>
            <a:r>
              <a:rPr lang="en-US" b="true" sz="32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Real-time India map with state rankings </a:t>
            </a:r>
          </a:p>
          <a:p>
            <a:pPr algn="l" marL="703396" indent="-351698" lvl="1">
              <a:lnSpc>
                <a:spcPts val="3453"/>
              </a:lnSpc>
              <a:buFont typeface="Arial"/>
              <a:buChar char="•"/>
            </a:pPr>
            <a:r>
              <a:rPr lang="en-US" b="true" sz="32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AI-driven tips for f</a:t>
            </a:r>
            <a:r>
              <a:rPr lang="en-US" b="true" sz="32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arming &amp; carbon reduction </a:t>
            </a:r>
          </a:p>
          <a:p>
            <a:pPr algn="l" marL="703396" indent="-351698" lvl="1">
              <a:lnSpc>
                <a:spcPts val="3453"/>
              </a:lnSpc>
              <a:buFont typeface="Arial"/>
              <a:buChar char="•"/>
            </a:pPr>
            <a:r>
              <a:rPr lang="en-US" b="true" sz="32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Gamification: badges, streaks, challenges </a:t>
            </a:r>
          </a:p>
          <a:p>
            <a:pPr algn="l" marL="703396" indent="-351698" lvl="1">
              <a:lnSpc>
                <a:spcPts val="3453"/>
              </a:lnSpc>
              <a:buFont typeface="Arial"/>
              <a:buChar char="•"/>
            </a:pPr>
            <a:r>
              <a:rPr lang="en-US" b="true" sz="32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Rewards: certificates, shareable achievements</a:t>
            </a:r>
          </a:p>
          <a:p>
            <a:pPr algn="l">
              <a:lnSpc>
                <a:spcPts val="3453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65025" y="0"/>
            <a:ext cx="2187449" cy="2177551"/>
          </a:xfrm>
          <a:custGeom>
            <a:avLst/>
            <a:gdLst/>
            <a:ahLst/>
            <a:cxnLst/>
            <a:rect r="r" b="b" t="t" l="l"/>
            <a:pathLst>
              <a:path h="2177551" w="2187449">
                <a:moveTo>
                  <a:pt x="0" y="0"/>
                </a:moveTo>
                <a:lnTo>
                  <a:pt x="2187450" y="0"/>
                </a:lnTo>
                <a:lnTo>
                  <a:pt x="2187450" y="2177551"/>
                </a:lnTo>
                <a:lnTo>
                  <a:pt x="0" y="2177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69152">
            <a:off x="-5547164" y="6955709"/>
            <a:ext cx="10681218" cy="8564395"/>
          </a:xfrm>
          <a:custGeom>
            <a:avLst/>
            <a:gdLst/>
            <a:ahLst/>
            <a:cxnLst/>
            <a:rect r="r" b="b" t="t" l="l"/>
            <a:pathLst>
              <a:path h="8564395" w="10681218">
                <a:moveTo>
                  <a:pt x="0" y="0"/>
                </a:moveTo>
                <a:lnTo>
                  <a:pt x="10681218" y="0"/>
                </a:lnTo>
                <a:lnTo>
                  <a:pt x="10681218" y="8564395"/>
                </a:lnTo>
                <a:lnTo>
                  <a:pt x="0" y="856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12797965" y="4976102"/>
            <a:ext cx="10681218" cy="8564395"/>
          </a:xfrm>
          <a:custGeom>
            <a:avLst/>
            <a:gdLst/>
            <a:ahLst/>
            <a:cxnLst/>
            <a:rect r="r" b="b" t="t" l="l"/>
            <a:pathLst>
              <a:path h="8564395" w="10681218">
                <a:moveTo>
                  <a:pt x="0" y="0"/>
                </a:moveTo>
                <a:lnTo>
                  <a:pt x="10681218" y="0"/>
                </a:lnTo>
                <a:lnTo>
                  <a:pt x="10681218" y="8564396"/>
                </a:lnTo>
                <a:lnTo>
                  <a:pt x="0" y="8564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62248" y="2962451"/>
            <a:ext cx="5983780" cy="6049777"/>
          </a:xfrm>
          <a:custGeom>
            <a:avLst/>
            <a:gdLst/>
            <a:ahLst/>
            <a:cxnLst/>
            <a:rect r="r" b="b" t="t" l="l"/>
            <a:pathLst>
              <a:path h="6049777" w="5983780">
                <a:moveTo>
                  <a:pt x="0" y="0"/>
                </a:moveTo>
                <a:lnTo>
                  <a:pt x="5983780" y="0"/>
                </a:lnTo>
                <a:lnTo>
                  <a:pt x="5983780" y="6049777"/>
                </a:lnTo>
                <a:lnTo>
                  <a:pt x="0" y="6049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1939" y="2605488"/>
            <a:ext cx="7706479" cy="109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5"/>
              </a:lnSpc>
              <a:spcBef>
                <a:spcPct val="0"/>
              </a:spcBef>
            </a:pPr>
            <a:r>
              <a:rPr lang="en-US" sz="7958">
                <a:solidFill>
                  <a:srgbClr val="44333F"/>
                </a:solidFill>
                <a:latin typeface="Anton"/>
                <a:ea typeface="Anton"/>
                <a:cs typeface="Anton"/>
                <a:sym typeface="Anton"/>
              </a:rPr>
              <a:t>TECHNOLOGY STACK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170644" y="1179698"/>
            <a:ext cx="1375384" cy="282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b="true" sz="20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Page 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8613" y="4197659"/>
            <a:ext cx="10185609" cy="481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4239"/>
              </a:lnSpc>
              <a:buFont typeface="Arial"/>
              <a:buChar char="•"/>
            </a:pPr>
            <a:r>
              <a:rPr lang="en-US" b="true" sz="3999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Frontend: Next.js, TailwindCSS, Framer Motion</a:t>
            </a:r>
          </a:p>
          <a:p>
            <a:pPr algn="l" marL="863599" indent="-431800" lvl="1">
              <a:lnSpc>
                <a:spcPts val="4239"/>
              </a:lnSpc>
              <a:buFont typeface="Arial"/>
              <a:buChar char="•"/>
            </a:pPr>
            <a:r>
              <a:rPr lang="en-US" b="true" sz="3999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Backend: Node.js + Express</a:t>
            </a:r>
          </a:p>
          <a:p>
            <a:pPr algn="l" marL="863599" indent="-431800" lvl="1">
              <a:lnSpc>
                <a:spcPts val="4239"/>
              </a:lnSpc>
              <a:buFont typeface="Arial"/>
              <a:buChar char="•"/>
            </a:pPr>
            <a:r>
              <a:rPr lang="en-US" b="true" sz="3999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</a:t>
            </a:r>
            <a:r>
              <a:rPr lang="en-US" b="true" sz="3999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tabase: Supabase (PostgreSQL)</a:t>
            </a:r>
          </a:p>
          <a:p>
            <a:pPr algn="l" marL="863599" indent="-431800" lvl="1">
              <a:lnSpc>
                <a:spcPts val="4239"/>
              </a:lnSpc>
              <a:buFont typeface="Arial"/>
              <a:buChar char="•"/>
            </a:pPr>
            <a:r>
              <a:rPr lang="en-US" b="true" sz="3999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AI: OpenAI API</a:t>
            </a:r>
          </a:p>
          <a:p>
            <a:pPr algn="l" marL="863599" indent="-431800" lvl="1">
              <a:lnSpc>
                <a:spcPts val="4239"/>
              </a:lnSpc>
              <a:buFont typeface="Arial"/>
              <a:buChar char="•"/>
            </a:pPr>
            <a:r>
              <a:rPr lang="en-US" b="true" sz="3999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Charts: Chart.js, D3.js</a:t>
            </a:r>
          </a:p>
          <a:p>
            <a:pPr algn="l" marL="863599" indent="-431800" lvl="1">
              <a:lnSpc>
                <a:spcPts val="4239"/>
              </a:lnSpc>
              <a:buFont typeface="Arial"/>
              <a:buChar char="•"/>
            </a:pPr>
            <a:r>
              <a:rPr lang="en-US" b="true" sz="3999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Deployment: Vercel (frontend), Railway (backend)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65025" y="0"/>
            <a:ext cx="2187449" cy="2177551"/>
          </a:xfrm>
          <a:custGeom>
            <a:avLst/>
            <a:gdLst/>
            <a:ahLst/>
            <a:cxnLst/>
            <a:rect r="r" b="b" t="t" l="l"/>
            <a:pathLst>
              <a:path h="2177551" w="2187449">
                <a:moveTo>
                  <a:pt x="0" y="0"/>
                </a:moveTo>
                <a:lnTo>
                  <a:pt x="2187450" y="0"/>
                </a:lnTo>
                <a:lnTo>
                  <a:pt x="2187450" y="2177551"/>
                </a:lnTo>
                <a:lnTo>
                  <a:pt x="0" y="2177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55527" y="-5924149"/>
            <a:ext cx="10681218" cy="8564395"/>
          </a:xfrm>
          <a:custGeom>
            <a:avLst/>
            <a:gdLst/>
            <a:ahLst/>
            <a:cxnLst/>
            <a:rect r="r" b="b" t="t" l="l"/>
            <a:pathLst>
              <a:path h="8564395" w="10681218">
                <a:moveTo>
                  <a:pt x="0" y="0"/>
                </a:moveTo>
                <a:lnTo>
                  <a:pt x="10681218" y="0"/>
                </a:lnTo>
                <a:lnTo>
                  <a:pt x="10681218" y="8564395"/>
                </a:lnTo>
                <a:lnTo>
                  <a:pt x="0" y="856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13931637" y="6632134"/>
            <a:ext cx="10681218" cy="8564395"/>
          </a:xfrm>
          <a:custGeom>
            <a:avLst/>
            <a:gdLst/>
            <a:ahLst/>
            <a:cxnLst/>
            <a:rect r="r" b="b" t="t" l="l"/>
            <a:pathLst>
              <a:path h="8564395" w="10681218">
                <a:moveTo>
                  <a:pt x="0" y="0"/>
                </a:moveTo>
                <a:lnTo>
                  <a:pt x="10681218" y="0"/>
                </a:lnTo>
                <a:lnTo>
                  <a:pt x="10681218" y="8564395"/>
                </a:lnTo>
                <a:lnTo>
                  <a:pt x="0" y="856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12865" y="3505423"/>
            <a:ext cx="12730017" cy="2560411"/>
            <a:chOff x="0" y="0"/>
            <a:chExt cx="1972213" cy="3966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72213" cy="396675"/>
            </a:xfrm>
            <a:custGeom>
              <a:avLst/>
              <a:gdLst/>
              <a:ahLst/>
              <a:cxnLst/>
              <a:rect r="r" b="b" t="t" l="l"/>
              <a:pathLst>
                <a:path h="396675" w="1972213">
                  <a:moveTo>
                    <a:pt x="13988" y="0"/>
                  </a:moveTo>
                  <a:lnTo>
                    <a:pt x="1958225" y="0"/>
                  </a:lnTo>
                  <a:cubicBezTo>
                    <a:pt x="1965950" y="0"/>
                    <a:pt x="1972213" y="6263"/>
                    <a:pt x="1972213" y="13988"/>
                  </a:cubicBezTo>
                  <a:lnTo>
                    <a:pt x="1972213" y="382687"/>
                  </a:lnTo>
                  <a:cubicBezTo>
                    <a:pt x="1972213" y="390412"/>
                    <a:pt x="1965950" y="396675"/>
                    <a:pt x="1958225" y="396675"/>
                  </a:cubicBezTo>
                  <a:lnTo>
                    <a:pt x="13988" y="396675"/>
                  </a:lnTo>
                  <a:cubicBezTo>
                    <a:pt x="6263" y="396675"/>
                    <a:pt x="0" y="390412"/>
                    <a:pt x="0" y="382687"/>
                  </a:cubicBezTo>
                  <a:lnTo>
                    <a:pt x="0" y="13988"/>
                  </a:lnTo>
                  <a:cubicBezTo>
                    <a:pt x="0" y="6263"/>
                    <a:pt x="6263" y="0"/>
                    <a:pt x="1398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74355" r="0" b="-174355"/>
              </a:stretch>
            </a:blipFill>
            <a:ln w="38100" cap="rnd">
              <a:solidFill>
                <a:srgbClr val="4CBF57"/>
              </a:solidFill>
              <a:prstDash val="solid"/>
              <a:round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1709411" y="7074200"/>
            <a:ext cx="4222276" cy="4114800"/>
          </a:xfrm>
          <a:custGeom>
            <a:avLst/>
            <a:gdLst/>
            <a:ahLst/>
            <a:cxnLst/>
            <a:rect r="r" b="b" t="t" l="l"/>
            <a:pathLst>
              <a:path h="4114800" w="4222276">
                <a:moveTo>
                  <a:pt x="0" y="0"/>
                </a:moveTo>
                <a:lnTo>
                  <a:pt x="4222276" y="0"/>
                </a:lnTo>
                <a:lnTo>
                  <a:pt x="4222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41653" y="2137868"/>
            <a:ext cx="11090635" cy="110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7"/>
              </a:lnSpc>
              <a:spcBef>
                <a:spcPct val="0"/>
              </a:spcBef>
            </a:pPr>
            <a:r>
              <a:rPr lang="en-US" sz="8035">
                <a:solidFill>
                  <a:srgbClr val="44333F"/>
                </a:solidFill>
                <a:latin typeface="Anton"/>
                <a:ea typeface="Anton"/>
                <a:cs typeface="Anton"/>
                <a:sym typeface="Anton"/>
              </a:rPr>
              <a:t>IMPACT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70644" y="1179698"/>
            <a:ext cx="1375384" cy="282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b="true" sz="20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Page 07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62230" y="6475409"/>
            <a:ext cx="13835537" cy="1541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5"/>
              </a:lnSpc>
            </a:pPr>
            <a:r>
              <a:rPr lang="en-US" sz="3157" b="true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For Farmers: Save water, increase yield</a:t>
            </a:r>
          </a:p>
          <a:p>
            <a:pPr algn="ctr">
              <a:lnSpc>
                <a:spcPts val="4105"/>
              </a:lnSpc>
            </a:pPr>
            <a:r>
              <a:rPr lang="en-US" sz="3157" b="true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For Citizens: Reduce c</a:t>
            </a:r>
            <a:r>
              <a:rPr lang="en-US" sz="3157" b="true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arbon footprint</a:t>
            </a:r>
          </a:p>
          <a:p>
            <a:pPr algn="ctr">
              <a:lnSpc>
                <a:spcPts val="4105"/>
              </a:lnSpc>
            </a:pPr>
            <a:r>
              <a:rPr lang="en-US" b="true" sz="31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For Nation: Real-time progress tracking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65025" y="0"/>
            <a:ext cx="2187449" cy="2177551"/>
          </a:xfrm>
          <a:custGeom>
            <a:avLst/>
            <a:gdLst/>
            <a:ahLst/>
            <a:cxnLst/>
            <a:rect r="r" b="b" t="t" l="l"/>
            <a:pathLst>
              <a:path h="2177551" w="2187449">
                <a:moveTo>
                  <a:pt x="0" y="0"/>
                </a:moveTo>
                <a:lnTo>
                  <a:pt x="2187450" y="0"/>
                </a:lnTo>
                <a:lnTo>
                  <a:pt x="2187450" y="2177551"/>
                </a:lnTo>
                <a:lnTo>
                  <a:pt x="0" y="21775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694814" y="8445078"/>
            <a:ext cx="6770370" cy="911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1"/>
              </a:lnSpc>
            </a:pPr>
            <a:r>
              <a:rPr lang="en-US" b="true" sz="28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30</a:t>
            </a:r>
            <a:r>
              <a:rPr lang="en-US" b="true" sz="28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% water saved per farmer/year</a:t>
            </a:r>
          </a:p>
          <a:p>
            <a:pPr algn="ctr">
              <a:lnSpc>
                <a:spcPts val="3601"/>
              </a:lnSpc>
            </a:pPr>
            <a:r>
              <a:rPr lang="en-US" b="true" sz="28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4 billion tons CO₂ avoided nationally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19163" y="1894437"/>
            <a:ext cx="10681218" cy="8564395"/>
          </a:xfrm>
          <a:custGeom>
            <a:avLst/>
            <a:gdLst/>
            <a:ahLst/>
            <a:cxnLst/>
            <a:rect r="r" b="b" t="t" l="l"/>
            <a:pathLst>
              <a:path h="8564395" w="10681218">
                <a:moveTo>
                  <a:pt x="0" y="0"/>
                </a:moveTo>
                <a:lnTo>
                  <a:pt x="10681219" y="0"/>
                </a:lnTo>
                <a:lnTo>
                  <a:pt x="10681219" y="8564395"/>
                </a:lnTo>
                <a:lnTo>
                  <a:pt x="0" y="856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13274630" y="1095709"/>
            <a:ext cx="10681218" cy="8564395"/>
          </a:xfrm>
          <a:custGeom>
            <a:avLst/>
            <a:gdLst/>
            <a:ahLst/>
            <a:cxnLst/>
            <a:rect r="r" b="b" t="t" l="l"/>
            <a:pathLst>
              <a:path h="8564395" w="10681218">
                <a:moveTo>
                  <a:pt x="0" y="0"/>
                </a:moveTo>
                <a:lnTo>
                  <a:pt x="10681219" y="0"/>
                </a:lnTo>
                <a:lnTo>
                  <a:pt x="10681219" y="8564396"/>
                </a:lnTo>
                <a:lnTo>
                  <a:pt x="0" y="8564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83991" y="3634509"/>
            <a:ext cx="4377447" cy="4114800"/>
          </a:xfrm>
          <a:custGeom>
            <a:avLst/>
            <a:gdLst/>
            <a:ahLst/>
            <a:cxnLst/>
            <a:rect r="r" b="b" t="t" l="l"/>
            <a:pathLst>
              <a:path h="4114800" w="4377447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5025" y="0"/>
            <a:ext cx="2187449" cy="2177551"/>
          </a:xfrm>
          <a:custGeom>
            <a:avLst/>
            <a:gdLst/>
            <a:ahLst/>
            <a:cxnLst/>
            <a:rect r="r" b="b" t="t" l="l"/>
            <a:pathLst>
              <a:path h="2177551" w="2187449">
                <a:moveTo>
                  <a:pt x="0" y="0"/>
                </a:moveTo>
                <a:lnTo>
                  <a:pt x="2187450" y="0"/>
                </a:lnTo>
                <a:lnTo>
                  <a:pt x="2187450" y="2177551"/>
                </a:lnTo>
                <a:lnTo>
                  <a:pt x="0" y="2177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0960" y="3634509"/>
            <a:ext cx="4403049" cy="3968879"/>
          </a:xfrm>
          <a:custGeom>
            <a:avLst/>
            <a:gdLst/>
            <a:ahLst/>
            <a:cxnLst/>
            <a:rect r="r" b="b" t="t" l="l"/>
            <a:pathLst>
              <a:path h="3968879" w="4403049">
                <a:moveTo>
                  <a:pt x="0" y="0"/>
                </a:moveTo>
                <a:lnTo>
                  <a:pt x="4403049" y="0"/>
                </a:lnTo>
                <a:lnTo>
                  <a:pt x="4403049" y="3968878"/>
                </a:lnTo>
                <a:lnTo>
                  <a:pt x="0" y="39688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68696" y="3364817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993318" y="1567195"/>
            <a:ext cx="4301364" cy="109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5"/>
              </a:lnSpc>
              <a:spcBef>
                <a:spcPct val="0"/>
              </a:spcBef>
            </a:pPr>
            <a:r>
              <a:rPr lang="en-US" sz="7958">
                <a:solidFill>
                  <a:srgbClr val="44333F"/>
                </a:solidFill>
                <a:latin typeface="Anton"/>
                <a:ea typeface="Anton"/>
                <a:cs typeface="Anton"/>
                <a:sym typeface="Anton"/>
              </a:rPr>
              <a:t>PROTOTYPE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70644" y="1179698"/>
            <a:ext cx="1375384" cy="282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b="true" sz="20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Page 08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98204" y="2714746"/>
            <a:ext cx="6491593" cy="56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1"/>
              </a:lnSpc>
              <a:spcBef>
                <a:spcPct val="0"/>
              </a:spcBef>
            </a:pPr>
            <a:r>
              <a:rPr lang="en-US" b="true" sz="2058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View Prototype by visiting our Github Repositories —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12797965" y="4976102"/>
            <a:ext cx="10681218" cy="8564395"/>
          </a:xfrm>
          <a:custGeom>
            <a:avLst/>
            <a:gdLst/>
            <a:ahLst/>
            <a:cxnLst/>
            <a:rect r="r" b="b" t="t" l="l"/>
            <a:pathLst>
              <a:path h="8564395" w="10681218">
                <a:moveTo>
                  <a:pt x="0" y="0"/>
                </a:moveTo>
                <a:lnTo>
                  <a:pt x="10681218" y="0"/>
                </a:lnTo>
                <a:lnTo>
                  <a:pt x="10681218" y="8564396"/>
                </a:lnTo>
                <a:lnTo>
                  <a:pt x="0" y="8564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1939" y="2605488"/>
            <a:ext cx="6990531" cy="109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5"/>
              </a:lnSpc>
              <a:spcBef>
                <a:spcPct val="0"/>
              </a:spcBef>
            </a:pPr>
            <a:r>
              <a:rPr lang="en-US" sz="7958">
                <a:solidFill>
                  <a:srgbClr val="44333F"/>
                </a:solidFill>
                <a:latin typeface="Anton"/>
                <a:ea typeface="Anton"/>
                <a:cs typeface="Anton"/>
                <a:sym typeface="Anton"/>
              </a:rPr>
              <a:t>FUTURE SCOPE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170644" y="1179698"/>
            <a:ext cx="1375384" cy="282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b="true" sz="20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Page 09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27983"/>
            <a:ext cx="10088266" cy="260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3396" indent="-351698" lvl="1">
              <a:lnSpc>
                <a:spcPts val="4170"/>
              </a:lnSpc>
              <a:buFont typeface="Arial"/>
              <a:buChar char="•"/>
            </a:pPr>
            <a:r>
              <a:rPr lang="en-US" b="true" sz="32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IoT integration for real-time data</a:t>
            </a:r>
          </a:p>
          <a:p>
            <a:pPr algn="l" marL="703396" indent="-351698" lvl="1">
              <a:lnSpc>
                <a:spcPts val="4170"/>
              </a:lnSpc>
              <a:buFont typeface="Arial"/>
              <a:buChar char="•"/>
            </a:pPr>
            <a:r>
              <a:rPr lang="en-US" b="true" sz="32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AI chatbot for instant advic</a:t>
            </a:r>
            <a:r>
              <a:rPr lang="en-US" b="true" sz="32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</a:t>
            </a:r>
          </a:p>
          <a:p>
            <a:pPr algn="l" marL="703396" indent="-351698" lvl="1">
              <a:lnSpc>
                <a:spcPts val="4170"/>
              </a:lnSpc>
              <a:buFont typeface="Arial"/>
              <a:buChar char="•"/>
            </a:pPr>
            <a:r>
              <a:rPr lang="en-US" b="true" sz="32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Government partnerships for policy impact</a:t>
            </a:r>
          </a:p>
          <a:p>
            <a:pPr algn="l" marL="703396" indent="-351698" lvl="1">
              <a:lnSpc>
                <a:spcPts val="4170"/>
              </a:lnSpc>
              <a:buFont typeface="Arial"/>
              <a:buChar char="•"/>
            </a:pPr>
            <a:r>
              <a:rPr lang="en-US" b="true" sz="3257">
                <a:solidFill>
                  <a:srgbClr val="44333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Leaderboards for schools &amp; colleges</a:t>
            </a:r>
          </a:p>
          <a:p>
            <a:pPr algn="l">
              <a:lnSpc>
                <a:spcPts val="4170"/>
              </a:lnSpc>
            </a:pP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427970" y="2500713"/>
            <a:ext cx="3417216" cy="3417216"/>
            <a:chOff x="0" y="0"/>
            <a:chExt cx="14840029" cy="14840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4128812" y="2555779"/>
            <a:ext cx="3417216" cy="3417216"/>
            <a:chOff x="0" y="0"/>
            <a:chExt cx="14840029" cy="14840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16369" t="0" r="-16369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569783" y="6085104"/>
            <a:ext cx="3417216" cy="3417216"/>
            <a:chOff x="0" y="0"/>
            <a:chExt cx="14840029" cy="148400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16369" t="0" r="-16369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270625" y="6140170"/>
            <a:ext cx="3417216" cy="3417216"/>
            <a:chOff x="0" y="0"/>
            <a:chExt cx="14840029" cy="1484002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223" t="-25046" r="223" b="-25046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-65025" y="0"/>
            <a:ext cx="2187449" cy="2177551"/>
          </a:xfrm>
          <a:custGeom>
            <a:avLst/>
            <a:gdLst/>
            <a:ahLst/>
            <a:cxnLst/>
            <a:rect r="r" b="b" t="t" l="l"/>
            <a:pathLst>
              <a:path h="2177551" w="2187449">
                <a:moveTo>
                  <a:pt x="0" y="0"/>
                </a:moveTo>
                <a:lnTo>
                  <a:pt x="2187450" y="0"/>
                </a:lnTo>
                <a:lnTo>
                  <a:pt x="2187450" y="2177551"/>
                </a:lnTo>
                <a:lnTo>
                  <a:pt x="0" y="21775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DAGvmGJ-toc</dc:identifier>
  <dcterms:modified xsi:type="dcterms:W3CDTF">2011-08-01T06:04:30Z</dcterms:modified>
  <cp:revision>1</cp:revision>
  <dc:title>Sustain India</dc:title>
</cp:coreProperties>
</file>